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71" r:id="rId6"/>
    <p:sldId id="258" r:id="rId7"/>
    <p:sldId id="259" r:id="rId8"/>
    <p:sldId id="276" r:id="rId9"/>
    <p:sldId id="275" r:id="rId10"/>
  </p:sldIdLst>
  <p:sldSz cx="12192000" cy="6858000"/>
  <p:notesSz cx="701675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8" y="120"/>
      </p:cViewPr>
      <p:guideLst>
        <p:guide orient="horz" pos="225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1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5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4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8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0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7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8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0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1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0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9000">
              <a:schemeClr val="accent1">
                <a:lumMod val="45000"/>
                <a:lumOff val="55000"/>
              </a:schemeClr>
            </a:gs>
            <a:gs pos="97000">
              <a:schemeClr val="accent5"/>
            </a:gs>
            <a:gs pos="98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82D76-81C9-4198-ADF2-5CA84B20AB18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DFAD5-45D1-4DB5-A5A7-3F94C12B3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5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2.MOV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O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12" Type="http://schemas.openxmlformats.org/officeDocument/2006/relationships/image" Target="../media/image34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g"/><Relationship Id="rId5" Type="http://schemas.openxmlformats.org/officeDocument/2006/relationships/image" Target="../media/image27.jpeg"/><Relationship Id="rId15" Type="http://schemas.openxmlformats.org/officeDocument/2006/relationships/image" Target="../media/image37.jp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g"/><Relationship Id="rId1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47.png"/><Relationship Id="rId2" Type="http://schemas.microsoft.com/office/2007/relationships/media" Target="../media/media3.mov"/><Relationship Id="rId16" Type="http://schemas.openxmlformats.org/officeDocument/2006/relationships/image" Target="../media/image22.jpeg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9000">
              <a:schemeClr val="accent1">
                <a:lumMod val="45000"/>
                <a:lumOff val="55000"/>
              </a:schemeClr>
            </a:gs>
            <a:gs pos="97000">
              <a:schemeClr val="accent5"/>
            </a:gs>
            <a:gs pos="9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4015" y="2712303"/>
            <a:ext cx="804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Conducting Research with The Citizen Scientists Program: 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Cyanobacterial Population Dynamics and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Cyanotoxins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46960" y="1377285"/>
            <a:ext cx="8107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Brewster Ponds Coalition Annual Meeting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2" t="34977" r="21764" b="35875"/>
          <a:stretch/>
        </p:blipFill>
        <p:spPr>
          <a:xfrm>
            <a:off x="4716780" y="4838700"/>
            <a:ext cx="2179320" cy="114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36" y="5669843"/>
            <a:ext cx="739584" cy="6607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39" r="99523">
                        <a14:backgroundMark x1="50358" y1="1215" x2="50358" y2="1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5550368"/>
            <a:ext cx="1417320" cy="8350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96740" y="6126480"/>
            <a:ext cx="324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Nancy Leland, M.S.   Lim-</a:t>
            </a:r>
            <a:r>
              <a:rPr lang="en-US" b="1" dirty="0" err="1" smtClean="0"/>
              <a:t>Tex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74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Quann Microcystis #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10885" y="1831118"/>
            <a:ext cx="3607797" cy="2509974"/>
          </a:xfrm>
          <a:prstGeom prst="rect">
            <a:avLst/>
          </a:prstGeom>
        </p:spPr>
      </p:pic>
      <p:pic>
        <p:nvPicPr>
          <p:cNvPr id="9" name="IMG_088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3137281" y="2056517"/>
            <a:ext cx="3065526" cy="20005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2495" y="5041702"/>
            <a:ext cx="4446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plankton:  Population ecology within a shared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8320" y="640080"/>
            <a:ext cx="329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are we doing this?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309360" y="960120"/>
            <a:ext cx="5632784" cy="5479197"/>
            <a:chOff x="6309360" y="960120"/>
            <a:chExt cx="5632784" cy="547919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360" y="960120"/>
              <a:ext cx="5632784" cy="46482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88480" y="5608320"/>
              <a:ext cx="46329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ith populations that just happen to produce toxins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48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5374" y="502920"/>
            <a:ext cx="9449266" cy="1819740"/>
            <a:chOff x="1081574" y="365760"/>
            <a:chExt cx="9449266" cy="1819740"/>
          </a:xfrm>
        </p:grpSpPr>
        <p:grpSp>
          <p:nvGrpSpPr>
            <p:cNvPr id="10" name="Group 9"/>
            <p:cNvGrpSpPr/>
            <p:nvPr/>
          </p:nvGrpSpPr>
          <p:grpSpPr>
            <a:xfrm>
              <a:off x="1081574" y="365760"/>
              <a:ext cx="2972353" cy="1819740"/>
              <a:chOff x="1523534" y="822960"/>
              <a:chExt cx="2972353" cy="1819740"/>
            </a:xfrm>
          </p:grpSpPr>
          <p:pic>
            <p:nvPicPr>
              <p:cNvPr id="11" name="Picture 10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59" t="68481" r="17173" b="-2839"/>
              <a:stretch/>
            </p:blipFill>
            <p:spPr bwMode="auto">
              <a:xfrm>
                <a:off x="1523534" y="1219200"/>
                <a:ext cx="2408385" cy="12390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softEdge rad="76200"/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1684020" y="822960"/>
                <a:ext cx="2811867" cy="1819740"/>
                <a:chOff x="1760220" y="701040"/>
                <a:chExt cx="2811867" cy="1819740"/>
              </a:xfrm>
            </p:grpSpPr>
            <p:sp>
              <p:nvSpPr>
                <p:cNvPr id="13" name="Up Arrow 12"/>
                <p:cNvSpPr/>
                <p:nvPr/>
              </p:nvSpPr>
              <p:spPr>
                <a:xfrm rot="17529571">
                  <a:off x="4116966" y="2065658"/>
                  <a:ext cx="297954" cy="612289"/>
                </a:xfrm>
                <a:prstGeom prst="up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760220" y="701040"/>
                  <a:ext cx="215646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Predict blooms</a:t>
                  </a:r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5" name="Group 14"/>
            <p:cNvGrpSpPr/>
            <p:nvPr/>
          </p:nvGrpSpPr>
          <p:grpSpPr>
            <a:xfrm>
              <a:off x="7561036" y="609600"/>
              <a:ext cx="2969804" cy="1531954"/>
              <a:chOff x="7317196" y="1021080"/>
              <a:chExt cx="2969804" cy="1531954"/>
            </a:xfrm>
          </p:grpSpPr>
          <p:pic>
            <p:nvPicPr>
              <p:cNvPr id="16" name="Picture 15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88" t="51778" r="19316" b="11777"/>
              <a:stretch/>
            </p:blipFill>
            <p:spPr>
              <a:xfrm>
                <a:off x="8229600" y="1432561"/>
                <a:ext cx="1844040" cy="1066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softEdge rad="88900"/>
              </a:effectLst>
            </p:spPr>
          </p:pic>
          <p:sp>
            <p:nvSpPr>
              <p:cNvPr id="17" name="Up Arrow 16"/>
              <p:cNvSpPr/>
              <p:nvPr/>
            </p:nvSpPr>
            <p:spPr>
              <a:xfrm rot="4137013">
                <a:off x="7511405" y="2076519"/>
                <a:ext cx="282306" cy="67072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863840" y="1021080"/>
                <a:ext cx="24231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Estimate toxin levels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62" r="9082" b="-8553"/>
          <a:stretch/>
        </p:blipFill>
        <p:spPr>
          <a:xfrm>
            <a:off x="4152691" y="2284800"/>
            <a:ext cx="3255693" cy="2517000"/>
          </a:xfrm>
          <a:prstGeom prst="rect">
            <a:avLst/>
          </a:prstGeom>
          <a:effectLst>
            <a:softEdge rad="88900"/>
          </a:effectLst>
        </p:spPr>
      </p:pic>
      <p:grpSp>
        <p:nvGrpSpPr>
          <p:cNvPr id="5" name="Group 4"/>
          <p:cNvGrpSpPr/>
          <p:nvPr/>
        </p:nvGrpSpPr>
        <p:grpSpPr>
          <a:xfrm>
            <a:off x="730316" y="4651911"/>
            <a:ext cx="9770046" cy="1981356"/>
            <a:chOff x="699836" y="4453791"/>
            <a:chExt cx="9770046" cy="1981356"/>
          </a:xfrm>
        </p:grpSpPr>
        <p:grpSp>
          <p:nvGrpSpPr>
            <p:cNvPr id="19" name="Group 18"/>
            <p:cNvGrpSpPr/>
            <p:nvPr/>
          </p:nvGrpSpPr>
          <p:grpSpPr>
            <a:xfrm>
              <a:off x="699836" y="4535856"/>
              <a:ext cx="3503383" cy="1788744"/>
              <a:chOff x="776036" y="4535856"/>
              <a:chExt cx="3503383" cy="1788744"/>
            </a:xfrm>
          </p:grpSpPr>
          <p:sp>
            <p:nvSpPr>
              <p:cNvPr id="20" name="Down Arrow 19"/>
              <p:cNvSpPr/>
              <p:nvPr/>
            </p:nvSpPr>
            <p:spPr>
              <a:xfrm rot="3398558" flipH="1">
                <a:off x="3817200" y="4354116"/>
                <a:ext cx="280480" cy="643959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511398" y="5913120"/>
                <a:ext cx="1475642" cy="411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Food webs 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488800" y="4785360"/>
                <a:ext cx="1031640" cy="1005840"/>
                <a:chOff x="8478120" y="1797270"/>
                <a:chExt cx="2146311" cy="2223888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02" t="9771" r="21374" b="20322"/>
                <a:stretch/>
              </p:blipFill>
              <p:spPr>
                <a:xfrm>
                  <a:off x="8478120" y="1797270"/>
                  <a:ext cx="2146311" cy="2223888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0839" y="1976839"/>
                  <a:ext cx="1174859" cy="340691"/>
                </a:xfrm>
                <a:prstGeom prst="rect">
                  <a:avLst/>
                </a:prstGeom>
              </p:spPr>
            </p:pic>
            <p:cxnSp>
              <p:nvCxnSpPr>
                <p:cNvPr id="27" name="Straight Connector 26"/>
                <p:cNvCxnSpPr/>
                <p:nvPr/>
              </p:nvCxnSpPr>
              <p:spPr>
                <a:xfrm>
                  <a:off x="9002110" y="2664372"/>
                  <a:ext cx="94593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9065172" y="3121572"/>
                  <a:ext cx="851338" cy="157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88670" y="2845614"/>
                  <a:ext cx="230201" cy="244427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0918" y="2701159"/>
                  <a:ext cx="202324" cy="202324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7044" y="2873266"/>
                  <a:ext cx="254874" cy="254874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78" t="6885" r="7694" b="10346"/>
                <a:stretch/>
              </p:blipFill>
              <p:spPr>
                <a:xfrm>
                  <a:off x="9816663" y="3536732"/>
                  <a:ext cx="336330" cy="289761"/>
                </a:xfrm>
                <a:prstGeom prst="rect">
                  <a:avLst/>
                </a:prstGeom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75" t="11325" r="3926" b="22376"/>
                <a:stretch/>
              </p:blipFill>
              <p:spPr>
                <a:xfrm>
                  <a:off x="9506605" y="2286000"/>
                  <a:ext cx="553369" cy="189186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1504" y="2285999"/>
                  <a:ext cx="494936" cy="231228"/>
                </a:xfrm>
                <a:prstGeom prst="rect">
                  <a:avLst/>
                </a:prstGeom>
              </p:spPr>
            </p:pic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6" t="11879" r="5216" b="25136"/>
                <a:stretch/>
              </p:blipFill>
              <p:spPr>
                <a:xfrm>
                  <a:off x="9270126" y="2459219"/>
                  <a:ext cx="488729" cy="189388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2264" y="3552498"/>
                  <a:ext cx="350564" cy="263193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17572" y="3189887"/>
                  <a:ext cx="588579" cy="441434"/>
                </a:xfrm>
                <a:prstGeom prst="rect">
                  <a:avLst/>
                </a:prstGeom>
              </p:spPr>
            </p:pic>
            <p:cxnSp>
              <p:nvCxnSpPr>
                <p:cNvPr id="38" name="Straight Connector 37"/>
                <p:cNvCxnSpPr/>
                <p:nvPr/>
              </p:nvCxnSpPr>
              <p:spPr>
                <a:xfrm>
                  <a:off x="8801100" y="2269671"/>
                  <a:ext cx="14205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036" y="4831079"/>
                <a:ext cx="1207308" cy="979223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7111" y="5135880"/>
                <a:ext cx="875129" cy="350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7657773" y="4453791"/>
              <a:ext cx="2812109" cy="1981356"/>
              <a:chOff x="7703493" y="4499511"/>
              <a:chExt cx="2812109" cy="1981356"/>
            </a:xfrm>
          </p:grpSpPr>
          <p:sp>
            <p:nvSpPr>
              <p:cNvPr id="40" name="Up Arrow 39"/>
              <p:cNvSpPr/>
              <p:nvPr/>
            </p:nvSpPr>
            <p:spPr>
              <a:xfrm rot="7415927">
                <a:off x="7883442" y="4319562"/>
                <a:ext cx="306239" cy="666138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098282" y="6080757"/>
                <a:ext cx="11277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Aerosols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3645" y="4807830"/>
                <a:ext cx="1991957" cy="1251534"/>
              </a:xfrm>
              <a:prstGeom prst="rect">
                <a:avLst/>
              </a:prstGeom>
            </p:spPr>
          </p:pic>
        </p:grpSp>
      </p:grpSp>
      <p:sp>
        <p:nvSpPr>
          <p:cNvPr id="6" name="TextBox 5"/>
          <p:cNvSpPr txBox="1"/>
          <p:nvPr/>
        </p:nvSpPr>
        <p:spPr>
          <a:xfrm>
            <a:off x="2499360" y="121920"/>
            <a:ext cx="728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UNH-Center for Freshwater Biology and Ecotoxicology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5280" y="457200"/>
            <a:ext cx="4038600" cy="4507322"/>
            <a:chOff x="685800" y="1066800"/>
            <a:chExt cx="4038600" cy="45073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3" t="11862" r="9082" b="-8553"/>
            <a:stretch/>
          </p:blipFill>
          <p:spPr>
            <a:xfrm>
              <a:off x="1743905" y="1549795"/>
              <a:ext cx="2280407" cy="1763000"/>
            </a:xfrm>
            <a:prstGeom prst="rect">
              <a:avLst/>
            </a:prstGeom>
            <a:effectLst>
              <a:softEdge rad="88900"/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947" y="3360420"/>
              <a:ext cx="1143001" cy="1524781"/>
            </a:xfrm>
            <a:prstGeom prst="rect">
              <a:avLst/>
            </a:prstGeom>
            <a:effectLst>
              <a:softEdge rad="38100"/>
            </a:effectLst>
          </p:spPr>
        </p:pic>
        <p:pic>
          <p:nvPicPr>
            <p:cNvPr id="5" name="Picture 4" descr="C:\Users\Nancy\Pictures\Bloom Watch Curriculum\Ring Net Complete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22" t="3793" r="18224" b="20335"/>
            <a:stretch/>
          </p:blipFill>
          <p:spPr bwMode="auto">
            <a:xfrm>
              <a:off x="3388127" y="2802385"/>
              <a:ext cx="893361" cy="963670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49"/>
            <a:stretch/>
          </p:blipFill>
          <p:spPr>
            <a:xfrm>
              <a:off x="818195" y="2545870"/>
              <a:ext cx="1691131" cy="141574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685800" y="1066800"/>
              <a:ext cx="4038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Research supports the program   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2" r="47787" b="31343"/>
            <a:stretch/>
          </p:blipFill>
          <p:spPr>
            <a:xfrm>
              <a:off x="975359" y="4389119"/>
              <a:ext cx="1920241" cy="118500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6" r="41690" b="1094"/>
            <a:stretch/>
          </p:blipFill>
          <p:spPr>
            <a:xfrm>
              <a:off x="3596640" y="4033108"/>
              <a:ext cx="457200" cy="146853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50068" y="1142239"/>
            <a:ext cx="3064192" cy="4802122"/>
            <a:chOff x="4639628" y="1021080"/>
            <a:chExt cx="3064192" cy="48021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920" y="2339340"/>
              <a:ext cx="1297920" cy="172878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628" y="3467100"/>
              <a:ext cx="2028824" cy="1521618"/>
            </a:xfrm>
            <a:prstGeom prst="rect">
              <a:avLst/>
            </a:prstGeom>
            <a:effectLst>
              <a:softEdge rad="11430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" t="23684" r="3815" b="526"/>
            <a:stretch/>
          </p:blipFill>
          <p:spPr>
            <a:xfrm>
              <a:off x="5143500" y="4663440"/>
              <a:ext cx="2545080" cy="1159762"/>
            </a:xfrm>
            <a:prstGeom prst="rect">
              <a:avLst/>
            </a:prstGeom>
            <a:effectLst>
              <a:softEdge rad="88900"/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8" t="27409" r="11488"/>
            <a:stretch/>
          </p:blipFill>
          <p:spPr>
            <a:xfrm>
              <a:off x="5167789" y="1463040"/>
              <a:ext cx="1307782" cy="1550182"/>
            </a:xfrm>
            <a:prstGeom prst="rect">
              <a:avLst/>
            </a:prstGeom>
            <a:effectLst>
              <a:softEdge rad="889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4671060" y="1021080"/>
              <a:ext cx="3032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Your high quality data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985760" y="1691640"/>
            <a:ext cx="3672840" cy="4644629"/>
            <a:chOff x="8153400" y="1417320"/>
            <a:chExt cx="3672840" cy="46446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779" y="4351020"/>
              <a:ext cx="2281239" cy="1710929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8153400" y="1417320"/>
              <a:ext cx="3672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Timely, informed decisions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0" b="38017"/>
            <a:stretch/>
          </p:blipFill>
          <p:spPr>
            <a:xfrm>
              <a:off x="8881899" y="1897380"/>
              <a:ext cx="2380461" cy="113795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4095" y="3220640"/>
              <a:ext cx="1822133" cy="1366600"/>
            </a:xfrm>
            <a:prstGeom prst="rect">
              <a:avLst/>
            </a:prstGeom>
            <a:effectLst>
              <a:softEdge rad="889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1" y="2804160"/>
              <a:ext cx="1474078" cy="1722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847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92014" y="304800"/>
            <a:ext cx="2972353" cy="1834980"/>
            <a:chOff x="1523534" y="807720"/>
            <a:chExt cx="2972353" cy="1834980"/>
          </a:xfrm>
        </p:grpSpPr>
        <p:pic>
          <p:nvPicPr>
            <p:cNvPr id="10" name="Picture 9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9" t="68481" r="17173" b="-2839"/>
            <a:stretch/>
          </p:blipFill>
          <p:spPr bwMode="auto">
            <a:xfrm>
              <a:off x="1523534" y="1219200"/>
              <a:ext cx="2408385" cy="1239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softEdge rad="762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1653540" y="807720"/>
              <a:ext cx="2842347" cy="1834980"/>
              <a:chOff x="1729740" y="685800"/>
              <a:chExt cx="2842347" cy="1834980"/>
            </a:xfrm>
          </p:grpSpPr>
          <p:sp>
            <p:nvSpPr>
              <p:cNvPr id="12" name="Up Arrow 11"/>
              <p:cNvSpPr/>
              <p:nvPr/>
            </p:nvSpPr>
            <p:spPr>
              <a:xfrm rot="17529571">
                <a:off x="4116966" y="2065658"/>
                <a:ext cx="297954" cy="612289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729740" y="685800"/>
                <a:ext cx="22174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 blooms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8185876" y="457200"/>
            <a:ext cx="3625124" cy="1783080"/>
            <a:chOff x="7317196" y="990600"/>
            <a:chExt cx="3366044" cy="1562434"/>
          </a:xfrm>
        </p:grpSpPr>
        <p:pic>
          <p:nvPicPr>
            <p:cNvPr id="15" name="Picture 14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8" t="51778" r="19316" b="11777"/>
            <a:stretch/>
          </p:blipFill>
          <p:spPr>
            <a:xfrm>
              <a:off x="8229600" y="1432561"/>
              <a:ext cx="184404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softEdge rad="88900"/>
            </a:effectLst>
          </p:spPr>
        </p:pic>
        <p:sp>
          <p:nvSpPr>
            <p:cNvPr id="16" name="Up Arrow 15"/>
            <p:cNvSpPr/>
            <p:nvPr/>
          </p:nvSpPr>
          <p:spPr>
            <a:xfrm rot="4137013">
              <a:off x="7511405" y="2076519"/>
              <a:ext cx="282306" cy="670724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18120" y="990600"/>
              <a:ext cx="2865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Estimate toxin levels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03395" y="2224017"/>
            <a:ext cx="3432810" cy="1876565"/>
            <a:chOff x="7442834" y="852348"/>
            <a:chExt cx="3432810" cy="187656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3" r="20704"/>
            <a:stretch/>
          </p:blipFill>
          <p:spPr>
            <a:xfrm>
              <a:off x="7442834" y="852348"/>
              <a:ext cx="838201" cy="1876565"/>
            </a:xfrm>
            <a:prstGeom prst="rect">
              <a:avLst/>
            </a:prstGeom>
            <a:effectLst>
              <a:softEdge rad="88900"/>
            </a:effectLst>
          </p:spPr>
        </p:pic>
        <p:grpSp>
          <p:nvGrpSpPr>
            <p:cNvPr id="20" name="Group 19"/>
            <p:cNvGrpSpPr/>
            <p:nvPr/>
          </p:nvGrpSpPr>
          <p:grpSpPr>
            <a:xfrm>
              <a:off x="8686800" y="1039176"/>
              <a:ext cx="2188844" cy="1263970"/>
              <a:chOff x="7543800" y="917256"/>
              <a:chExt cx="2188844" cy="126397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8337339" y="1278255"/>
                <a:ext cx="581871" cy="22288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334481" y="1615301"/>
                <a:ext cx="580919" cy="23254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573433" y="1275257"/>
                <a:ext cx="608542" cy="20302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323898" y="1950719"/>
                <a:ext cx="621030" cy="215265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564755" y="1599248"/>
                <a:ext cx="622935" cy="237172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592660" y="1966808"/>
                <a:ext cx="618842" cy="214418"/>
              </a:xfrm>
              <a:prstGeom prst="ellipse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9051714" y="1292542"/>
                <a:ext cx="626639" cy="19716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9066955" y="1593533"/>
                <a:ext cx="640926" cy="220027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9070765" y="1937385"/>
                <a:ext cx="651404" cy="21431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Down Arrow 29"/>
              <p:cNvSpPr/>
              <p:nvPr/>
            </p:nvSpPr>
            <p:spPr>
              <a:xfrm rot="16200000">
                <a:off x="8540590" y="-79534"/>
                <a:ext cx="195264" cy="2188844"/>
              </a:xfrm>
              <a:prstGeom prst="downArrow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343399" y="4213860"/>
            <a:ext cx="3352801" cy="2164080"/>
            <a:chOff x="7269479" y="3032760"/>
            <a:chExt cx="3794761" cy="271832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8" t="3630" r="3715" b="6762"/>
            <a:stretch/>
          </p:blipFill>
          <p:spPr>
            <a:xfrm>
              <a:off x="7269479" y="3032760"/>
              <a:ext cx="1264921" cy="271832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27" t="70785" r="19578" b="4915"/>
            <a:stretch/>
          </p:blipFill>
          <p:spPr>
            <a:xfrm>
              <a:off x="8694420" y="4441508"/>
              <a:ext cx="2369820" cy="1184910"/>
            </a:xfrm>
            <a:prstGeom prst="rect">
              <a:avLst/>
            </a:prstGeom>
            <a:effectLst>
              <a:softEdge rad="76200"/>
            </a:effec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8" t="51778" r="19316" b="11777"/>
            <a:stretch/>
          </p:blipFill>
          <p:spPr>
            <a:xfrm>
              <a:off x="8656320" y="3154680"/>
              <a:ext cx="2362314" cy="1165860"/>
            </a:xfrm>
            <a:prstGeom prst="rect">
              <a:avLst/>
            </a:prstGeom>
            <a:effectLst>
              <a:softEdge rad="88900"/>
            </a:effectLst>
          </p:spPr>
        </p:pic>
      </p:grpSp>
      <p:sp>
        <p:nvSpPr>
          <p:cNvPr id="35" name="TextBox 34"/>
          <p:cNvSpPr txBox="1"/>
          <p:nvPr/>
        </p:nvSpPr>
        <p:spPr>
          <a:xfrm>
            <a:off x="4282440" y="796974"/>
            <a:ext cx="384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Samples representing populations within ecological niches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&lt;50 µm, WLW and BFC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2" t="29727" r="-1" b="13289"/>
          <a:stretch/>
        </p:blipFill>
        <p:spPr>
          <a:xfrm rot="5400000">
            <a:off x="8383251" y="1022335"/>
            <a:ext cx="1828597" cy="197890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7"/>
          <a:stretch/>
        </p:blipFill>
        <p:spPr>
          <a:xfrm>
            <a:off x="7005161" y="209379"/>
            <a:ext cx="1651159" cy="1801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3836" r="28302" b="5031"/>
          <a:stretch/>
        </p:blipFill>
        <p:spPr>
          <a:xfrm>
            <a:off x="1219200" y="772954"/>
            <a:ext cx="1921834" cy="20659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5" t="16817" r="-1201" b="21221"/>
          <a:stretch/>
        </p:blipFill>
        <p:spPr>
          <a:xfrm rot="5400000">
            <a:off x="2895602" y="259081"/>
            <a:ext cx="1920240" cy="1828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0666" r="10794" b="41111"/>
          <a:stretch/>
        </p:blipFill>
        <p:spPr>
          <a:xfrm>
            <a:off x="1981200" y="3124200"/>
            <a:ext cx="7711440" cy="3307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" y="4008120"/>
            <a:ext cx="1249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Growth rate is a dynamic metric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73640" y="3688080"/>
            <a:ext cx="144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BFC’s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preceed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WLW for growth and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microcystin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434840" y="624840"/>
            <a:ext cx="3017520" cy="41148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6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397789" y="0"/>
            <a:ext cx="159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Food webs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19670" y="731520"/>
            <a:ext cx="1473410" cy="1447800"/>
            <a:chOff x="8478120" y="1797270"/>
            <a:chExt cx="2146311" cy="22238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2" t="9771" r="21374" b="20322"/>
            <a:stretch/>
          </p:blipFill>
          <p:spPr>
            <a:xfrm>
              <a:off x="8478120" y="1797270"/>
              <a:ext cx="2146311" cy="222388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839" y="1976839"/>
              <a:ext cx="1174859" cy="340691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9002110" y="2664372"/>
              <a:ext cx="9459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065172" y="3121572"/>
              <a:ext cx="851338" cy="157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670" y="2845614"/>
              <a:ext cx="230201" cy="24442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918" y="2701159"/>
              <a:ext cx="202324" cy="20232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7044" y="2873266"/>
              <a:ext cx="254874" cy="2548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8" t="6885" r="7694" b="10346"/>
            <a:stretch/>
          </p:blipFill>
          <p:spPr>
            <a:xfrm>
              <a:off x="9816663" y="3536732"/>
              <a:ext cx="336330" cy="28976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" t="11325" r="3926" b="22376"/>
            <a:stretch/>
          </p:blipFill>
          <p:spPr>
            <a:xfrm>
              <a:off x="9506605" y="2286000"/>
              <a:ext cx="553369" cy="18918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504" y="2285999"/>
              <a:ext cx="494936" cy="23122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" t="11879" r="5216" b="25136"/>
            <a:stretch/>
          </p:blipFill>
          <p:spPr>
            <a:xfrm>
              <a:off x="9270126" y="2459219"/>
              <a:ext cx="488729" cy="18938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2264" y="3552498"/>
              <a:ext cx="350564" cy="26319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572" y="3189887"/>
              <a:ext cx="588579" cy="441434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8801100" y="2269671"/>
              <a:ext cx="142058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" y="838200"/>
            <a:ext cx="1621775" cy="137160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51" y="1173480"/>
            <a:ext cx="1484538" cy="50291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alewife_feeding_48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955.708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2000" y="2312670"/>
            <a:ext cx="5532120" cy="41490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745480" y="579119"/>
            <a:ext cx="6096001" cy="3947160"/>
            <a:chOff x="5745480" y="579119"/>
            <a:chExt cx="6096001" cy="3947160"/>
          </a:xfrm>
        </p:grpSpPr>
        <p:grpSp>
          <p:nvGrpSpPr>
            <p:cNvPr id="5" name="Group 4"/>
            <p:cNvGrpSpPr/>
            <p:nvPr/>
          </p:nvGrpSpPr>
          <p:grpSpPr>
            <a:xfrm>
              <a:off x="7208521" y="579119"/>
              <a:ext cx="4632960" cy="3947160"/>
              <a:chOff x="7208521" y="579119"/>
              <a:chExt cx="4632960" cy="394716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7208521" y="579119"/>
                <a:ext cx="4632960" cy="3947160"/>
                <a:chOff x="8478120" y="1823029"/>
                <a:chExt cx="2849251" cy="2223888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03" t="9771" r="3254" b="20322"/>
                <a:stretch/>
              </p:blipFill>
              <p:spPr>
                <a:xfrm>
                  <a:off x="8478120" y="1823029"/>
                  <a:ext cx="2849251" cy="2223888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0839" y="1976839"/>
                  <a:ext cx="1174859" cy="340691"/>
                </a:xfrm>
                <a:prstGeom prst="rect">
                  <a:avLst/>
                </a:prstGeom>
              </p:spPr>
            </p:pic>
            <p:cxnSp>
              <p:nvCxnSpPr>
                <p:cNvPr id="33" name="Straight Connector 32"/>
                <p:cNvCxnSpPr/>
                <p:nvPr/>
              </p:nvCxnSpPr>
              <p:spPr>
                <a:xfrm>
                  <a:off x="9002110" y="2664372"/>
                  <a:ext cx="94593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9065172" y="3121572"/>
                  <a:ext cx="851338" cy="1576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88670" y="2845614"/>
                  <a:ext cx="230201" cy="244427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0918" y="2701159"/>
                  <a:ext cx="202324" cy="202324"/>
                </a:xfrm>
                <a:prstGeom prst="rect">
                  <a:avLst/>
                </a:prstGeom>
              </p:spPr>
            </p:pic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67044" y="2873266"/>
                  <a:ext cx="254874" cy="254874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78" t="6885" r="7694" b="10346"/>
                <a:stretch/>
              </p:blipFill>
              <p:spPr>
                <a:xfrm>
                  <a:off x="9816663" y="3536732"/>
                  <a:ext cx="336330" cy="289761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75" t="11325" r="3926" b="22376"/>
                <a:stretch/>
              </p:blipFill>
              <p:spPr>
                <a:xfrm>
                  <a:off x="9506605" y="2286000"/>
                  <a:ext cx="553369" cy="189186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1504" y="2285999"/>
                  <a:ext cx="494936" cy="231228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36" t="11879" r="5216" b="25136"/>
                <a:stretch/>
              </p:blipFill>
              <p:spPr>
                <a:xfrm>
                  <a:off x="9270126" y="2459219"/>
                  <a:ext cx="488729" cy="189388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2264" y="3552498"/>
                  <a:ext cx="350564" cy="263193"/>
                </a:xfrm>
                <a:prstGeom prst="rect">
                  <a:avLst/>
                </a:prstGeom>
              </p:spPr>
            </p:pic>
            <p:pic>
              <p:nvPicPr>
                <p:cNvPr id="43" name="Picture 42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17572" y="3189887"/>
                  <a:ext cx="588579" cy="441434"/>
                </a:xfrm>
                <a:prstGeom prst="rect">
                  <a:avLst/>
                </a:prstGeom>
              </p:spPr>
            </p:pic>
            <p:cxnSp>
              <p:nvCxnSpPr>
                <p:cNvPr id="44" name="Straight Connector 43"/>
                <p:cNvCxnSpPr/>
                <p:nvPr/>
              </p:nvCxnSpPr>
              <p:spPr>
                <a:xfrm>
                  <a:off x="8801100" y="2269671"/>
                  <a:ext cx="14205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" name="TextBox 1"/>
              <p:cNvSpPr txBox="1"/>
              <p:nvPr/>
            </p:nvSpPr>
            <p:spPr>
              <a:xfrm>
                <a:off x="9631680" y="2042160"/>
                <a:ext cx="21793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Alosa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YOY diets:</a:t>
                </a: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Cyclopoid copepods</a:t>
                </a: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</a:t>
                </a:r>
                <a:r>
                  <a:rPr lang="en-US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cladocerans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" name="Right Arrow 2"/>
            <p:cNvSpPr/>
            <p:nvPr/>
          </p:nvSpPr>
          <p:spPr>
            <a:xfrm>
              <a:off x="5745480" y="1280160"/>
              <a:ext cx="1706880" cy="27432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250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6" t="16666" r="23913" b="11594"/>
          <a:stretch/>
        </p:blipFill>
        <p:spPr>
          <a:xfrm rot="2788087">
            <a:off x="768622" y="1890512"/>
            <a:ext cx="2092999" cy="2051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25629" r="34853" b="30686"/>
          <a:stretch/>
        </p:blipFill>
        <p:spPr>
          <a:xfrm rot="13551166">
            <a:off x="3883754" y="1823142"/>
            <a:ext cx="1703546" cy="19260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30444" r="22834" b="22445"/>
          <a:stretch/>
        </p:blipFill>
        <p:spPr>
          <a:xfrm rot="16200000">
            <a:off x="-13934" y="3801088"/>
            <a:ext cx="1736413" cy="992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0" t="10444" r="42500" b="20445"/>
          <a:stretch/>
        </p:blipFill>
        <p:spPr>
          <a:xfrm rot="10800000">
            <a:off x="5073511" y="2712720"/>
            <a:ext cx="581938" cy="208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4" t="15778" r="25832" b="44666"/>
          <a:stretch/>
        </p:blipFill>
        <p:spPr>
          <a:xfrm rot="5400000">
            <a:off x="3238846" y="3210633"/>
            <a:ext cx="1518094" cy="1015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60" y="365760"/>
            <a:ext cx="6339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Samples which represent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cyanotoxin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 mechanisms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Edible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cyanobacteria = &lt;50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“Grazers”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82" y="3363430"/>
            <a:ext cx="4395978" cy="31059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05485" y="320040"/>
            <a:ext cx="2731150" cy="2837688"/>
            <a:chOff x="7578765" y="320040"/>
            <a:chExt cx="2731150" cy="2837688"/>
          </a:xfrm>
        </p:grpSpPr>
        <p:sp>
          <p:nvSpPr>
            <p:cNvPr id="14" name="TextBox 13"/>
            <p:cNvSpPr txBox="1"/>
            <p:nvPr/>
          </p:nvSpPr>
          <p:spPr>
            <a:xfrm>
              <a:off x="8427722" y="2484117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Aerosols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765" y="320040"/>
              <a:ext cx="2731150" cy="1715964"/>
            </a:xfrm>
            <a:prstGeom prst="rect">
              <a:avLst/>
            </a:prstGeom>
          </p:spPr>
        </p:pic>
        <p:sp>
          <p:nvSpPr>
            <p:cNvPr id="11" name="Up Arrow 10"/>
            <p:cNvSpPr/>
            <p:nvPr/>
          </p:nvSpPr>
          <p:spPr>
            <a:xfrm>
              <a:off x="7909560" y="2148840"/>
              <a:ext cx="484632" cy="978408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 Arrow 11"/>
            <p:cNvSpPr/>
            <p:nvPr/>
          </p:nvSpPr>
          <p:spPr>
            <a:xfrm>
              <a:off x="9448800" y="2179320"/>
              <a:ext cx="484632" cy="978408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325880" y="4434841"/>
            <a:ext cx="117348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Fine (&lt;2 µm)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2880" y="4526280"/>
            <a:ext cx="123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Omnivores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897880" y="4899660"/>
            <a:ext cx="1432560" cy="1543587"/>
            <a:chOff x="5897880" y="4899660"/>
            <a:chExt cx="1432560" cy="15435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68" t="11555" r="56333" b="60889"/>
            <a:stretch/>
          </p:blipFill>
          <p:spPr>
            <a:xfrm rot="10800000">
              <a:off x="6019800" y="4899660"/>
              <a:ext cx="1082042" cy="120876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897880" y="6126481"/>
              <a:ext cx="1432560" cy="316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Coarse (20 µm)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0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510540"/>
            <a:ext cx="4211955" cy="5615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1310640"/>
            <a:ext cx="673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Hailey and her Amazing Aerosol Collectors !!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19777" r="16593" b="2222"/>
          <a:stretch/>
        </p:blipFill>
        <p:spPr>
          <a:xfrm>
            <a:off x="4991100" y="2034365"/>
            <a:ext cx="1691640" cy="3017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9520" y="2389138"/>
            <a:ext cx="2987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your: 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Enthusiastic support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ough questions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get new ideas!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170</Words>
  <Application>Microsoft Office PowerPoint</Application>
  <PresentationFormat>Widescreen</PresentationFormat>
  <Paragraphs>42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Leland</dc:creator>
  <cp:lastModifiedBy>Nancy Leland</cp:lastModifiedBy>
  <cp:revision>159</cp:revision>
  <cp:lastPrinted>2019-02-17T17:10:10Z</cp:lastPrinted>
  <dcterms:created xsi:type="dcterms:W3CDTF">2018-10-21T11:42:35Z</dcterms:created>
  <dcterms:modified xsi:type="dcterms:W3CDTF">2019-08-07T21:24:29Z</dcterms:modified>
</cp:coreProperties>
</file>